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88" r:id="rId3"/>
    <p:sldId id="295" r:id="rId4"/>
    <p:sldId id="289" r:id="rId5"/>
    <p:sldId id="304" r:id="rId6"/>
    <p:sldId id="306" r:id="rId7"/>
    <p:sldId id="303" r:id="rId8"/>
    <p:sldId id="307" r:id="rId9"/>
    <p:sldId id="290" r:id="rId10"/>
    <p:sldId id="308" r:id="rId11"/>
    <p:sldId id="297" r:id="rId12"/>
    <p:sldId id="305" r:id="rId13"/>
    <p:sldId id="298" r:id="rId14"/>
    <p:sldId id="301" r:id="rId15"/>
    <p:sldId id="302" r:id="rId16"/>
    <p:sldId id="30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293"/>
    <a:srgbClr val="2AFFC9"/>
    <a:srgbClr val="6366E3"/>
    <a:srgbClr val="5394E3"/>
    <a:srgbClr val="598DE3"/>
    <a:srgbClr val="63A6E3"/>
    <a:srgbClr val="32A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outlineViewPr>
    <p:cViewPr>
      <p:scale>
        <a:sx n="72" d="100"/>
        <a:sy n="72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0"/>
    </p:cViewPr>
  </p:sorterViewPr>
  <p:notesViewPr>
    <p:cSldViewPr>
      <p:cViewPr>
        <p:scale>
          <a:sx n="200" d="100"/>
          <a:sy n="200" d="100"/>
        </p:scale>
        <p:origin x="-88" y="61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707A85-C75C-4F55-B192-241C478CBA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0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045B8-7725-49ED-8896-12536C5099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18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92B6-5E51-492C-965F-BB8E022869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1930-80BC-4CC0-B7D8-64E5922DD5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9AEBB86-F3E6-47FA-BF5D-CFC90BEAA6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5394E3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au.edu.jo/conference/vtc/hom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au.edu.jo/conference/vtc/Training%20material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au.edu.jo/conference/vtc/Training%20material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6C65DB-7FCA-4E6B-BF42-F1E308AB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16832"/>
            <a:ext cx="7772400" cy="1143000"/>
          </a:xfrm>
        </p:spPr>
        <p:txBody>
          <a:bodyPr/>
          <a:lstStyle/>
          <a:p>
            <a:r>
              <a:rPr lang="en-US" sz="2000" dirty="0"/>
              <a:t>ERASMUS+ PROGRAMME</a:t>
            </a:r>
            <a:br>
              <a:rPr lang="en-US" sz="2000" dirty="0"/>
            </a:br>
            <a:r>
              <a:rPr lang="en-US" sz="2000" dirty="0"/>
              <a:t>Erasmus+ - Key Action 2</a:t>
            </a:r>
            <a:br>
              <a:rPr lang="en-US" sz="2000" dirty="0"/>
            </a:br>
            <a:r>
              <a:rPr lang="en-US" sz="2000" dirty="0"/>
              <a:t>Capacity Building in the Field of Higher Education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ar-JO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35350D-D429-4122-AA3F-E38ADB200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2" y="3284984"/>
            <a:ext cx="7772400" cy="252028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Project Number: 561708-EPP-1-2015-1-DE-EPPKA2-CBHE-JP</a:t>
            </a:r>
          </a:p>
          <a:p>
            <a:pPr marL="0" indent="0" algn="ctr">
              <a:buNone/>
            </a:pPr>
            <a:r>
              <a:rPr lang="en-US" sz="1800" dirty="0"/>
              <a:t>Vocational training center for undergraduate university students and teachers in Jordan (VTC)</a:t>
            </a:r>
          </a:p>
          <a:p>
            <a:pPr algn="ctr"/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P 8: BAU </a:t>
            </a:r>
          </a:p>
          <a:p>
            <a:pPr marL="0" indent="0" algn="ctr">
              <a:buNone/>
            </a:pPr>
            <a:r>
              <a:rPr lang="en-US" sz="1800" dirty="0"/>
              <a:t>BAU is a public university, established in 1997. It awards diploma, bachelor and master degrees in different fields of science, in BAU: 37531 students in 124 specialties in 19 colleges, 118564 graduates.</a:t>
            </a:r>
          </a:p>
          <a:p>
            <a:endParaRPr lang="ar-JO" dirty="0"/>
          </a:p>
        </p:txBody>
      </p:sp>
      <p:pic>
        <p:nvPicPr>
          <p:cNvPr id="4" name="Picture 3" descr="D:\VTC\logo-BAU.jpg">
            <a:extLst>
              <a:ext uri="{FF2B5EF4-FFF2-40B4-BE49-F238E27FC236}">
                <a16:creationId xmlns:a16="http://schemas.microsoft.com/office/drawing/2014/main" id="{B8EB0D27-BC41-4080-96AE-38E76E9A593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55" y="116632"/>
            <a:ext cx="1075690" cy="11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EU trainers</a:t>
            </a:r>
          </a:p>
        </p:txBody>
      </p:sp>
      <p:pic>
        <p:nvPicPr>
          <p:cNvPr id="4" name="Content Placeholder 3" descr="D:\VTC\training and activities\3rd year activities\BAU-Portugal training in Jor\BAU-Portugal training 1\photos\IMG-20171114-WA00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2314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VTC\training and activities\3rd year activities\BAU-Portugal training in Jor\BAU-Portugal training 1\photos\IMG-20171114-WA0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46205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VTC\training and activities\3rd year activities\BAU-Slovak training in Jor\photos\WP_20171024_10_12_11_P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929067"/>
            <a:ext cx="46205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2000240"/>
            <a:ext cx="7772400" cy="640432"/>
          </a:xfrm>
        </p:spPr>
        <p:txBody>
          <a:bodyPr/>
          <a:lstStyle/>
          <a:p>
            <a:r>
              <a:rPr lang="en-US" dirty="0"/>
              <a:t>Three </a:t>
            </a:r>
            <a:r>
              <a:rPr lang="en-US" u="sng" dirty="0"/>
              <a:t>training</a:t>
            </a:r>
            <a:r>
              <a:rPr lang="en-US" dirty="0"/>
              <a:t> were performed </a:t>
            </a:r>
            <a:r>
              <a:rPr lang="en-US" u="sng" dirty="0"/>
              <a:t>in EU</a:t>
            </a:r>
            <a:r>
              <a:rPr lang="en-US" dirty="0"/>
              <a:t> and the numbers of participants of BAU </a:t>
            </a:r>
            <a:r>
              <a:rPr lang="en-US" u="sng" dirty="0"/>
              <a:t>staff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topics are: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3212976"/>
            <a:ext cx="7772400" cy="288302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pic>
        <p:nvPicPr>
          <p:cNvPr id="4" name="Picture 3" descr="D:\VTC\logo-BAU.jpg">
            <a:extLst>
              <a:ext uri="{FF2B5EF4-FFF2-40B4-BE49-F238E27FC236}">
                <a16:creationId xmlns:a16="http://schemas.microsoft.com/office/drawing/2014/main" id="{98A187CD-9359-4A88-91C4-5D058225535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55" y="169227"/>
            <a:ext cx="1075690" cy="11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7D0D4E-5D0F-4593-BB0D-BE6265E6FF24}"/>
              </a:ext>
            </a:extLst>
          </p:cNvPr>
          <p:cNvSpPr/>
          <p:nvPr/>
        </p:nvSpPr>
        <p:spPr>
          <a:xfrm>
            <a:off x="785786" y="3357562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Portuguese trainers: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Concept of Quality, Concept of Quality/ Quality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Management Systems, Concept of Qualitative Data Analysis Software, Customer Management and customer services, Sales and Marketing Skills, Modern strategies in Teaching and Digital Platforms in Teaching: Learning process framework and digital resources, 21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Century skills students outcomes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5768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By Slovak trainers:</a:t>
            </a:r>
            <a:r>
              <a:rPr lang="en-US" dirty="0"/>
              <a:t> Management Facts and Figures, Interviews Through Digital Media and Critical Thinking in Solving Problems and New Ideas</a:t>
            </a:r>
          </a:p>
          <a:p>
            <a:endParaRPr lang="en-US" dirty="0"/>
          </a:p>
          <a:p>
            <a:r>
              <a:rPr lang="en-US" u="sng" dirty="0"/>
              <a:t>By British trainers:</a:t>
            </a:r>
            <a:r>
              <a:rPr lang="en-US" dirty="0"/>
              <a:t> Graduates Employability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2400" cy="640432"/>
          </a:xfrm>
        </p:spPr>
        <p:txBody>
          <a:bodyPr/>
          <a:lstStyle/>
          <a:p>
            <a:r>
              <a:rPr lang="en-US" dirty="0"/>
              <a:t>The forth topic are: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844824"/>
            <a:ext cx="604867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USING MOODLE</a:t>
            </a:r>
          </a:p>
          <a:p>
            <a:r>
              <a:rPr lang="en-ZA" sz="1800" b="1" dirty="0"/>
              <a:t>A Learning portal –Using Moodle-</a:t>
            </a:r>
          </a:p>
          <a:p>
            <a:r>
              <a:rPr lang="en-US" sz="1800" b="1" dirty="0"/>
              <a:t>A teacher administrator has full control over all settings for a course, including restricting other teachers </a:t>
            </a:r>
          </a:p>
          <a:p>
            <a:r>
              <a:rPr lang="en-US" sz="1800" b="1" dirty="0"/>
              <a:t>Choice of course formats such as by week, by topic </a:t>
            </a:r>
          </a:p>
          <a:p>
            <a:r>
              <a:rPr lang="en-US" sz="1800" b="1" dirty="0"/>
              <a:t>Flexible array of course activities: </a:t>
            </a:r>
            <a:br>
              <a:rPr lang="en-US" sz="1800" b="1" dirty="0"/>
            </a:br>
            <a:r>
              <a:rPr lang="en-US" sz="1800" b="1" dirty="0"/>
              <a:t>Quizzes, Resources, Choices, Surveys, Assignments, Chats, Workshops</a:t>
            </a:r>
          </a:p>
          <a:p>
            <a:r>
              <a:rPr lang="en-US" sz="1800" b="1" dirty="0"/>
              <a:t>Display recent changes to the course since the last login can be displayed on the course home page </a:t>
            </a:r>
          </a:p>
          <a:p>
            <a:r>
              <a:rPr lang="en-US" sz="1800" b="1" dirty="0"/>
              <a:t>Import and export custom courses, examples, and scorn compatible objects</a:t>
            </a:r>
          </a:p>
          <a:p>
            <a:endParaRPr lang="en-US" sz="1800" b="1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3" descr="D:\VTC\logo-BAU.jpg">
            <a:extLst>
              <a:ext uri="{FF2B5EF4-FFF2-40B4-BE49-F238E27FC236}">
                <a16:creationId xmlns:a16="http://schemas.microsoft.com/office/drawing/2014/main" id="{98A187CD-9359-4A88-91C4-5D058225535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55" y="169227"/>
            <a:ext cx="1075690" cy="11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attachment.outlook.office.net/owa/weshah@bau.edu.jo/service.svc/s/GetFileAttachment?id=AAMkAGY0YjNiY2FhLTljZmUtNDc5MC05MDczLWZjMTJkMWJjZWY0YQBGAAAAAADPt%2Fexb1OkTYXEhYG6TsbOBwC6qWk6nvQ%2FR4RBIh2%2FZOEdAAAAAAEMAAC6qWk6nvQ%2FR4RBIh2%2FZOEdAAKO0SvhAAABEgAQAFjLkEZXplFEvL%2BQLCKNQXA%3D&amp;X-OWA-CANARY=J_V3KIYB10SyXUHFn9aUhOCXlun1I9YYOVshOBTt02hg7O3OBJC0RrPkm--Tw5PryePMFwv7Mas.&amp;token=eyJhbGciOiJSUzI1NiIsImtpZCI6IjA2MDBGOUY2NzQ2MjA3MzdFNzM0MDRFMjg3QzQ1QTgxOENCN0NFQjgiLCJ4NXQiOiJCZ0Q1OW5SaUJ6Zm5OQVRpaDhSYWdZeTN6cmciLCJ0eXAiOiJKV1QifQ.eyJ2ZXIiOiJFeGNoYW5nZS5DYWxsYmFjay5WMSIsImFwcGN0eHNlbmRlciI6Ik93YURvd25sb2FkQGM3MTQyNTMxLWRkNjgtNGE2Zi1iMDM2LTAzOWVjNTJkNmJkMSIsImFwcGN0eCI6IntcIm1zZXhjaHByb3RcIjpcIm93YVwiLFwicHJpbWFyeXNpZFwiOlwiUy0xLTUtMjEtMzg5MjM0MTIwNi0zODczODgyNDA2LTQ5MDgwMjg4NS0xMDQ5NDk4MVwiLFwicHVpZFwiOlwiMTE1Mzc2NTkzMjA0NDU3ODgyMFwiLFwib2lkXCI6XCJjOGQ2M2Y4Yy01OThmLTQ0ZDMtYTU5MC1jZmQ0OWUzYzE2ODVcIixcInNjb3BlXCI6XCJPd2FEb3dubG9hZFwifSIsIm5iZiI6MTUzNzk5NjY2OCwiZXhwIjoxNTM3OTk3MjY4LCJpc3MiOiIwMDAwMDAwMi0wMDAwLTBmZjEtY2UwMC0wMDAwMDAwMDAwMDBAYzcxNDI1MzEtZGQ2OC00YTZmLWIwMzYtMDM5ZWM1MmQ2YmQxIiwiYXVkIjoiMDAwMDAwMDItMDAwMC0wZmYxLWNlMDAtMDAwMDAwMDAwMDAwL2F0dGFjaG1lbnQub3V0bG9vay5vZmZpY2UubmV0QGM3MTQyNTMxLWRkNjgtNGE2Zi1iMDM2LTAzOWVjNTJkNmJkMSJ9.iOVz8UXbwlGHI6R0R--Wclfg7q6oN0nDFoae2BcE5xgIQfwWT4WwezbX0XUuvVCkYlnZzrrrczwqOLF2oKj_Z9WOfIlebPhoojg1vG0ow30ajI_Bji5v96Alppst0btem7vihuxkCWWwdOHADKrWihrFWdpC4ey8M69xeGMfb_ithtZtZWjc8pPEMbs9UdIr9d7tQoC09OfQpQGs8MwEl9StXKwTG9QIlLmsVNBwsHWBKF4T3-OHsCtmYGwlHi_SEk3zTzlxXiPL6PHPzbfqDwAGr0ZmE4fHLuLJVYWlcgVKBo3ba9ebkA3OnO3zFQjxHoD3RtFHWtJ4teDLIwF4Iw&amp;owa=outlook.office.com&amp;isImagePreview=True">
            <a:extLst>
              <a:ext uri="{FF2B5EF4-FFF2-40B4-BE49-F238E27FC236}">
                <a16:creationId xmlns:a16="http://schemas.microsoft.com/office/drawing/2014/main" id="{58B6FD41-2F00-4AB6-A925-9F870451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75266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0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b="1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3" descr="D:\VTC\logo-BAU.jpg">
            <a:extLst>
              <a:ext uri="{FF2B5EF4-FFF2-40B4-BE49-F238E27FC236}">
                <a16:creationId xmlns:a16="http://schemas.microsoft.com/office/drawing/2014/main" id="{98A187CD-9359-4A88-91C4-5D058225535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55" y="0"/>
            <a:ext cx="1075690" cy="11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attachment.outlook.office.net/owa/weshah@bau.edu.jo/service.svc/s/GetFileAttachment?id=AAMkAGY0YjNiY2FhLTljZmUtNDc5MC05MDczLWZjMTJkMWJjZWY0YQBGAAAAAADPt%2Fexb1OkTYXEhYG6TsbOBwC6qWk6nvQ%2FR4RBIh2%2FZOEdAAAAAAEMAAC6qWk6nvQ%2FR4RBIh2%2FZOEdAAKO0SvgAAABEgAQALrqOmRg9UpBrwvsjDCazUk%3D&amp;X-OWA-CANARY=eVBt7s1EWkaVVh_05VcGLDDp7KTzI9YYd_-oyfzoSyuKCtQ-v-ZjxMHnNKWEe8eLWHOU_DJpz0I.&amp;token=eyJhbGciOiJSUzI1NiIsImtpZCI6IjA2MDBGOUY2NzQ2MjA3MzdFNzM0MDRFMjg3QzQ1QTgxOENCN0NFQjgiLCJ4NXQiOiJCZ0Q1OW5SaUJ6Zm5OQVRpaDhSYWdZeTN6cmciLCJ0eXAiOiJKV1QifQ.eyJ2ZXIiOiJFeGNoYW5nZS5DYWxsYmFjay5WMSIsImFwcGN0eHNlbmRlciI6Ik93YURvd25sb2FkQGM3MTQyNTMxLWRkNjgtNGE2Zi1iMDM2LTAzOWVjNTJkNmJkMSIsImFwcGN0eCI6IntcIm1zZXhjaHByb3RcIjpcIm93YVwiLFwicHJpbWFyeXNpZFwiOlwiUy0xLTUtMjEtMzg5MjM0MTIwNi0zODczODgyNDA2LTQ5MDgwMjg4NS0xMDQ5NDk4MVwiLFwicHVpZFwiOlwiMTE1Mzc2NTkzMjA0NDU3ODgyMFwiLFwib2lkXCI6XCJjOGQ2M2Y4Yy01OThmLTQ0ZDMtYTU5MC1jZmQ0OWUzYzE2ODVcIixcInNjb3BlXCI6XCJPd2FEb3dubG9hZFwifSIsIm5iZiI6MTUzNzk5NTc2NSwiZXhwIjoxNTM3OTk2MzY1LCJpc3MiOiIwMDAwMDAwMi0wMDAwLTBmZjEtY2UwMC0wMDAwMDAwMDAwMDBAYzcxNDI1MzEtZGQ2OC00YTZmLWIwMzYtMDM5ZWM1MmQ2YmQxIiwiYXVkIjoiMDAwMDAwMDItMDAwMC0wZmYxLWNlMDAtMDAwMDAwMDAwMDAwL2F0dGFjaG1lbnQub3V0bG9vay5vZmZpY2UubmV0QGM3MTQyNTMxLWRkNjgtNGE2Zi1iMDM2LTAzOWVjNTJkNmJkMSJ9.hOexo6Rwc576iPtWGgGW1qT5Fp8HkUcE6Pppqo5jWzgR6b3j7OUYHw8yLH-NQdJq1Ei9Ph15PW_cwp_ffiSPeBPDw_1zWVq5L7V8WVU7-7bA9u74sxRwfqWkPcEpFT9_rYTOefm6V-8zF8kOZuVcamdirnpaQRQ58mvu06qg9YSyV7SKksBQ6_4mAKIg97Q8JOdVMYIzWCfgYQ2iT02ma6ZLQDXStL_AT_wXTZxbFhM1szV629OM3GIta02zfhMaoPvVnpfdv6W8ozd0f9JE9KDrMDtpzHatLHmzvC4vfcsGX_3g7NEHg70YQk1GRi3t0TkmDahsoaZMmWlLUNGvJA&amp;owa=outlook.office.com&amp;isImagePreview=True">
            <a:extLst>
              <a:ext uri="{FF2B5EF4-FFF2-40B4-BE49-F238E27FC236}">
                <a16:creationId xmlns:a16="http://schemas.microsoft.com/office/drawing/2014/main" id="{C3651EB1-194F-4760-860E-F4E66DA2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931790" cy="39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ttachment.outlook.office.net/owa/weshah@bau.edu.jo/service.svc/s/GetFileAttachment?id=AAMkAGY0YjNiY2FhLTljZmUtNDc5MC05MDczLWZjMTJkMWJjZWY0YQBGAAAAAADPt%2Fexb1OkTYXEhYG6TsbOBwC6qWk6nvQ%2FR4RBIh2%2FZOEdAAAAAAEMAAC6qWk6nvQ%2FR4RBIh2%2FZOEdAAKO0SvgAAABEgAQAK9EVwqyzQhNtYrXZ5RS8aA%3D&amp;X-OWA-CANARY=eVBt7s1EWkaVVh_05VcGLDDp7KTzI9YYd_-oyfzoSyuKCtQ-v-ZjxMHnNKWEe8eLWHOU_DJpz0I.&amp;token=eyJhbGciOiJSUzI1NiIsImtpZCI6IjA2MDBGOUY2NzQ2MjA3MzdFNzM0MDRFMjg3QzQ1QTgxOENCN0NFQjgiLCJ4NXQiOiJCZ0Q1OW5SaUJ6Zm5OQVRpaDhSYWdZeTN6cmciLCJ0eXAiOiJKV1QifQ.eyJ2ZXIiOiJFeGNoYW5nZS5DYWxsYmFjay5WMSIsImFwcGN0eHNlbmRlciI6Ik93YURvd25sb2FkQGM3MTQyNTMxLWRkNjgtNGE2Zi1iMDM2LTAzOWVjNTJkNmJkMSIsImFwcGN0eCI6IntcIm1zZXhjaHByb3RcIjpcIm93YVwiLFwicHJpbWFyeXNpZFwiOlwiUy0xLTUtMjEtMzg5MjM0MTIwNi0zODczODgyNDA2LTQ5MDgwMjg4NS0xMDQ5NDk4MVwiLFwicHVpZFwiOlwiMTE1Mzc2NTkzMjA0NDU3ODgyMFwiLFwib2lkXCI6XCJjOGQ2M2Y4Yy01OThmLTQ0ZDMtYTU5MC1jZmQ0OWUzYzE2ODVcIixcInNjb3BlXCI6XCJPd2FEb3dubG9hZFwifSIsIm5iZiI6MTUzNzk5NTc2NSwiZXhwIjoxNTM3OTk2MzY1LCJpc3MiOiIwMDAwMDAwMi0wMDAwLTBmZjEtY2UwMC0wMDAwMDAwMDAwMDBAYzcxNDI1MzEtZGQ2OC00YTZmLWIwMzYtMDM5ZWM1MmQ2YmQxIiwiYXVkIjoiMDAwMDAwMDItMDAwMC0wZmYxLWNlMDAtMDAwMDAwMDAwMDAwL2F0dGFjaG1lbnQub3V0bG9vay5vZmZpY2UubmV0QGM3MTQyNTMxLWRkNjgtNGE2Zi1iMDM2LTAzOWVjNTJkNmJkMSJ9.hOexo6Rwc576iPtWGgGW1qT5Fp8HkUcE6Pppqo5jWzgR6b3j7OUYHw8yLH-NQdJq1Ei9Ph15PW_cwp_ffiSPeBPDw_1zWVq5L7V8WVU7-7bA9u74sxRwfqWkPcEpFT9_rYTOefm6V-8zF8kOZuVcamdirnpaQRQ58mvu06qg9YSyV7SKksBQ6_4mAKIg97Q8JOdVMYIzWCfgYQ2iT02ma6ZLQDXStL_AT_wXTZxbFhM1szV629OM3GIta02zfhMaoPvVnpfdv6W8ozd0f9JE9KDrMDtpzHatLHmzvC4vfcsGX_3g7NEHg70YQk1GRi3t0TkmDahsoaZMmWlLUNGvJA&amp;owa=outlook.office.com&amp;isImagePreview=True">
            <a:extLst>
              <a:ext uri="{FF2B5EF4-FFF2-40B4-BE49-F238E27FC236}">
                <a16:creationId xmlns:a16="http://schemas.microsoft.com/office/drawing/2014/main" id="{4135CC1F-B86D-468A-B234-E069EE2B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7" y="1268820"/>
            <a:ext cx="4626818" cy="26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ttachment.outlook.office.net/owa/weshah@bau.edu.jo/service.svc/s/GetFileAttachment?id=AAMkAGY0YjNiY2FhLTljZmUtNDc5MC05MDczLWZjMTJkMWJjZWY0YQBGAAAAAADPt%2Fexb1OkTYXEhYG6TsbOBwC6qWk6nvQ%2FR4RBIh2%2FZOEdAAAAAAEMAAC6qWk6nvQ%2FR4RBIh2%2FZOEdAAKO0SvgAAABEgAQABo8jPomzHVMtX1YMBmc1ak%3D&amp;X-OWA-CANARY=eVBt7s1EWkaVVh_05VcGLDDp7KTzI9YYd_-oyfzoSyuKCtQ-v-ZjxMHnNKWEe8eLWHOU_DJpz0I.&amp;token=eyJhbGciOiJSUzI1NiIsImtpZCI6IjA2MDBGOUY2NzQ2MjA3MzdFNzM0MDRFMjg3QzQ1QTgxOENCN0NFQjgiLCJ4NXQiOiJCZ0Q1OW5SaUJ6Zm5OQVRpaDhSYWdZeTN6cmciLCJ0eXAiOiJKV1QifQ.eyJ2ZXIiOiJFeGNoYW5nZS5DYWxsYmFjay5WMSIsImFwcGN0eHNlbmRlciI6Ik93YURvd25sb2FkQGM3MTQyNTMxLWRkNjgtNGE2Zi1iMDM2LTAzOWVjNTJkNmJkMSIsImFwcGN0eCI6IntcIm1zZXhjaHByb3RcIjpcIm93YVwiLFwicHJpbWFyeXNpZFwiOlwiUy0xLTUtMjEtMzg5MjM0MTIwNi0zODczODgyNDA2LTQ5MDgwMjg4NS0xMDQ5NDk4MVwiLFwicHVpZFwiOlwiMTE1Mzc2NTkzMjA0NDU3ODgyMFwiLFwib2lkXCI6XCJjOGQ2M2Y4Yy01OThmLTQ0ZDMtYTU5MC1jZmQ0OWUzYzE2ODVcIixcInNjb3BlXCI6XCJPd2FEb3dubG9hZFwifSIsIm5iZiI6MTUzNzk5NTc2NSwiZXhwIjoxNTM3OTk2MzY1LCJpc3MiOiIwMDAwMDAwMi0wMDAwLTBmZjEtY2UwMC0wMDAwMDAwMDAwMDBAYzcxNDI1MzEtZGQ2OC00YTZmLWIwMzYtMDM5ZWM1MmQ2YmQxIiwiYXVkIjoiMDAwMDAwMDItMDAwMC0wZmYxLWNlMDAtMDAwMDAwMDAwMDAwL2F0dGFjaG1lbnQub3V0bG9vay5vZmZpY2UubmV0QGM3MTQyNTMxLWRkNjgtNGE2Zi1iMDM2LTAzOWVjNTJkNmJkMSJ9.hOexo6Rwc576iPtWGgGW1qT5Fp8HkUcE6Pppqo5jWzgR6b3j7OUYHw8yLH-NQdJq1Ei9Ph15PW_cwp_ffiSPeBPDw_1zWVq5L7V8WVU7-7bA9u74sxRwfqWkPcEpFT9_rYTOefm6V-8zF8kOZuVcamdirnpaQRQ58mvu06qg9YSyV7SKksBQ6_4mAKIg97Q8JOdVMYIzWCfgYQ2iT02ma6ZLQDXStL_AT_wXTZxbFhM1szV629OM3GIta02zfhMaoPvVnpfdv6W8ozd0f9JE9KDrMDtpzHatLHmzvC4vfcsGX_3g7NEHg70YQk1GRi3t0TkmDahsoaZMmWlLUNGvJA&amp;owa=outlook.office.com&amp;isImagePreview=True">
            <a:extLst>
              <a:ext uri="{FF2B5EF4-FFF2-40B4-BE49-F238E27FC236}">
                <a16:creationId xmlns:a16="http://schemas.microsoft.com/office/drawing/2014/main" id="{2E25130C-B254-499D-8AD1-A749CC19E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7" y="3920253"/>
            <a:ext cx="4626818" cy="237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263" y="153921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Training in Robotics and Embedded Systems using Arduino</a:t>
            </a:r>
          </a:p>
          <a:p>
            <a:pPr algn="ctr"/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1027751" cy="807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996158"/>
            <a:ext cx="33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 fifth topic are:</a:t>
            </a:r>
          </a:p>
        </p:txBody>
      </p:sp>
      <p:pic>
        <p:nvPicPr>
          <p:cNvPr id="7" name="Picture 2" descr="https://attachment.outlook.office.net/owa/weshah@bau.edu.jo/service.svc/s/GetFileAttachment?id=AAMkAGY0YjNiY2FhLTljZmUtNDc5MC05MDczLWZjMTJkMWJjZWY0YQBGAAAAAADPt%2Fexb1OkTYXEhYG6TsbOBwC6qWk6nvQ%2FR4RBIh2%2FZOEdAAAAAAEMAAC6qWk6nvQ%2FR4RBIh2%2FZOEdAAKO0SvhAAABEgAQAEsrqqYN8OBKvpwc%2BpTPXnw%3D&amp;X-OWA-CANARY=J_V3KIYB10SyXUHFn9aUhOCXlun1I9YYOVshOBTt02hg7O3OBJC0RrPkm--Tw5PryePMFwv7Mas.&amp;token=eyJhbGciOiJSUzI1NiIsImtpZCI6IjA2MDBGOUY2NzQ2MjA3MzdFNzM0MDRFMjg3QzQ1QTgxOENCN0NFQjgiLCJ4NXQiOiJCZ0Q1OW5SaUJ6Zm5OQVRpaDhSYWdZeTN6cmciLCJ0eXAiOiJKV1QifQ.eyJ2ZXIiOiJFeGNoYW5nZS5DYWxsYmFjay5WMSIsImFwcGN0eHNlbmRlciI6Ik93YURvd25sb2FkQGM3MTQyNTMxLWRkNjgtNGE2Zi1iMDM2LTAzOWVjNTJkNmJkMSIsImFwcGN0eCI6IntcIm1zZXhjaHByb3RcIjpcIm93YVwiLFwicHJpbWFyeXNpZFwiOlwiUy0xLTUtMjEtMzg5MjM0MTIwNi0zODczODgyNDA2LTQ5MDgwMjg4NS0xMDQ5NDk4MVwiLFwicHVpZFwiOlwiMTE1Mzc2NTkzMjA0NDU3ODgyMFwiLFwib2lkXCI6XCJjOGQ2M2Y4Yy01OThmLTQ0ZDMtYTU5MC1jZmQ0OWUzYzE2ODVcIixcInNjb3BlXCI6XCJPd2FEb3dubG9hZFwifSIsIm5iZiI6MTUzNzk5NjY2OCwiZXhwIjoxNTM3OTk3MjY4LCJpc3MiOiIwMDAwMDAwMi0wMDAwLTBmZjEtY2UwMC0wMDAwMDAwMDAwMDBAYzcxNDI1MzEtZGQ2OC00YTZmLWIwMzYtMDM5ZWM1MmQ2YmQxIiwiYXVkIjoiMDAwMDAwMDItMDAwMC0wZmYxLWNlMDAtMDAwMDAwMDAwMDAwL2F0dGFjaG1lbnQub3V0bG9vay5vZmZpY2UubmV0QGM3MTQyNTMxLWRkNjgtNGE2Zi1iMDM2LTAzOWVjNTJkNmJkMSJ9.iOVz8UXbwlGHI6R0R--Wclfg7q6oN0nDFoae2BcE5xgIQfwWT4WwezbX0XUuvVCkYlnZzrrrczwqOLF2oKj_Z9WOfIlebPhoojg1vG0ow30ajI_Bji5v96Alppst0btem7vihuxkCWWwdOHADKrWihrFWdpC4ey8M69xeGMfb_ithtZtZWjc8pPEMbs9UdIr9d7tQoC09OfQpQGs8MwEl9StXKwTG9QIlLmsVNBwsHWBKF4T3-OHsCtmYGwlHi_SEk3zTzlxXiPL6PHPzbfqDwAGr0ZmE4fHLuLJVYWlcgVKBo3ba9ebkA3OnO3zFQjxHoD3RtFHWtJ4teDLIwF4Iw&amp;owa=outlook.office.com&amp;isImagePreview=True">
            <a:extLst>
              <a:ext uri="{FF2B5EF4-FFF2-40B4-BE49-F238E27FC236}">
                <a16:creationId xmlns:a16="http://schemas.microsoft.com/office/drawing/2014/main" id="{15ACA341-4F9F-4ECD-A19B-6097CEB4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" y="2434788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ttachment.outlook.office.net/owa/weshah@bau.edu.jo/service.svc/s/GetFileAttachment?id=AAMkAGY0YjNiY2FhLTljZmUtNDc5MC05MDczLWZjMTJkMWJjZWY0YQBGAAAAAADPt%2Fexb1OkTYXEhYG6TsbOBwC6qWk6nvQ%2FR4RBIh2%2FZOEdAAAAAAEMAAC6qWk6nvQ%2FR4RBIh2%2FZOEdAAKO0SviAAABEgAQAFzZPmn3n4FDuNRtZksqE8g%3D&amp;X-OWA-CANARY=RXtvi78-s0-l36HmbqUh51CElfj2I9YYntfTFP22rjzUhk3B_fv7frI_icqfTOc5QFZnoHXLCfY.&amp;token=eyJhbGciOiJSUzI1NiIsImtpZCI6IjA2MDBGOUY2NzQ2MjA3MzdFNzM0MDRFMjg3QzQ1QTgxOENCN0NFQjgiLCJ4NXQiOiJCZ0Q1OW5SaUJ6Zm5OQVRpaDhSYWdZeTN6cmciLCJ0eXAiOiJKV1QifQ.eyJ2ZXIiOiJFeGNoYW5nZS5DYWxsYmFjay5WMSIsImFwcGN0eHNlbmRlciI6Ik93YURvd25sb2FkQGM3MTQyNTMxLWRkNjgtNGE2Zi1iMDM2LTAzOWVjNTJkNmJkMSIsImFwcGN0eCI6IntcIm1zZXhjaHByb3RcIjpcIm93YVwiLFwicHJpbWFyeXNpZFwiOlwiUy0xLTUtMjEtMzg5MjM0MTIwNi0zODczODgyNDA2LTQ5MDgwMjg4NS0xMDQ5NDk4MVwiLFwicHVpZFwiOlwiMTE1Mzc2NTkzMjA0NDU3ODgyMFwiLFwib2lkXCI6XCJjOGQ2M2Y4Yy01OThmLTQ0ZDMtYTU5MC1jZmQ0OWUzYzE2ODVcIixcInNjb3BlXCI6XCJPd2FEb3dubG9hZFwifSIsIm5iZiI6MTUzNzk5NzI2OCwiZXhwIjoxNTM3OTk3ODY4LCJpc3MiOiIwMDAwMDAwMi0wMDAwLTBmZjEtY2UwMC0wMDAwMDAwMDAwMDBAYzcxNDI1MzEtZGQ2OC00YTZmLWIwMzYtMDM5ZWM1MmQ2YmQxIiwiYXVkIjoiMDAwMDAwMDItMDAwMC0wZmYxLWNlMDAtMDAwMDAwMDAwMDAwL2F0dGFjaG1lbnQub3V0bG9vay5vZmZpY2UubmV0QGM3MTQyNTMxLWRkNjgtNGE2Zi1iMDM2LTAzOWVjNTJkNmJkMSJ9.Qd_0P6qk658hjIAexxXqYzFyZl4SjcW-SsKAuVM_IE6SWuNzBuU2eMYINEVeWVcN8fit0Je7RouevwTw7ZU6pq_tg-JqIMI4uPINY5dsJR3sMHZvR0wKsBjGr7rr8D0v_rd_6zw_6pulGlBn_lFq9SdpGUnjKhgYVH-pzlb9plpIPtDmU2XFrOaStii8ycH8K0EyrtiL1aGrMWcDEWrzrUmxiJoNho9e8DHATmrw8fVp3QJaFxBeDZxOlSF3blyZKNJc_MaojjtJyHlRVA0u4oGsZnchZF2jy7PcQWRSkBrLxwQPuWYKCQRjvC8zmOoT3Cm17zBkep0Fsf2BHqrwgQ&amp;owa=outlook.office.com&amp;isImagePreview=True">
            <a:extLst>
              <a:ext uri="{FF2B5EF4-FFF2-40B4-BE49-F238E27FC236}">
                <a16:creationId xmlns:a16="http://schemas.microsoft.com/office/drawing/2014/main" id="{5271EFA8-88A7-4111-B324-5AB1986B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76" y="1988840"/>
            <a:ext cx="3867894" cy="43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VTC Project website</a:t>
            </a:r>
          </a:p>
          <a:p>
            <a:r>
              <a:rPr lang="en-US" dirty="0"/>
              <a:t>- The first annual job fair was held on July 2017 in the presence of the Ministry of Work and also the private sector</a:t>
            </a:r>
          </a:p>
          <a:p>
            <a:r>
              <a:rPr lang="en-US" dirty="0"/>
              <a:t>- The second annual job fair was also held on April 2018 in the presence of the private sector</a:t>
            </a:r>
          </a:p>
          <a:p>
            <a:r>
              <a:rPr lang="en-US" dirty="0"/>
              <a:t>Through Social Media, Ex. Face book</a:t>
            </a:r>
          </a:p>
          <a:p>
            <a:r>
              <a:rPr lang="en-US"/>
              <a:t>Press 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772816"/>
            <a:ext cx="7772400" cy="208384"/>
          </a:xfrm>
        </p:spPr>
        <p:txBody>
          <a:bodyPr/>
          <a:lstStyle/>
          <a:p>
            <a:r>
              <a:rPr lang="en-US" b="1" dirty="0"/>
              <a:t>Preparation WP: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Website construction of the project on the BAU website and linked with the main website at JUST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Https://www.bau.edu.jo/conference/vtc/home.html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US" dirty="0"/>
              <a:t>Establishing the VTC: </a:t>
            </a:r>
          </a:p>
          <a:p>
            <a:pPr marL="457200" indent="-457200">
              <a:buAutoNum type="arabicPeriod"/>
            </a:pPr>
            <a:r>
              <a:rPr lang="en-US" dirty="0"/>
              <a:t>Equipped with 25 PCs, Printer, and smart board </a:t>
            </a:r>
          </a:p>
          <a:p>
            <a:pPr marL="0" indent="0">
              <a:buNone/>
            </a:pPr>
            <a:r>
              <a:rPr lang="en-US" dirty="0"/>
              <a:t>2.  Implementing the center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3" descr="D:\VTC\logo-BAU.jpg">
            <a:extLst>
              <a:ext uri="{FF2B5EF4-FFF2-40B4-BE49-F238E27FC236}">
                <a16:creationId xmlns:a16="http://schemas.microsoft.com/office/drawing/2014/main" id="{6A00A697-D0E2-462C-BBB0-AF8BF1196DD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624"/>
            <a:ext cx="1075690" cy="11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6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BAC9-5E88-48F1-879D-E9BB55BB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1" y="1052736"/>
            <a:ext cx="2734072" cy="1800200"/>
          </a:xfrm>
        </p:spPr>
        <p:txBody>
          <a:bodyPr/>
          <a:lstStyle/>
          <a:p>
            <a:r>
              <a:rPr lang="en-US" dirty="0"/>
              <a:t>Implementing the center </a:t>
            </a:r>
            <a:br>
              <a:rPr lang="en-US" dirty="0"/>
            </a:br>
            <a:r>
              <a:rPr lang="en-US" dirty="0"/>
              <a:t>Aug, 2016</a:t>
            </a:r>
            <a:endParaRPr lang="ar-JO" dirty="0"/>
          </a:p>
        </p:txBody>
      </p:sp>
      <p:pic>
        <p:nvPicPr>
          <p:cNvPr id="4" name="Picture 3" descr="D:\VTC\logo-BAU.jpg">
            <a:extLst>
              <a:ext uri="{FF2B5EF4-FFF2-40B4-BE49-F238E27FC236}">
                <a16:creationId xmlns:a16="http://schemas.microsoft.com/office/drawing/2014/main" id="{AD8448FE-39C2-4E19-ADAC-B7C0ED077C3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827"/>
            <a:ext cx="1075690" cy="11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attachment.outlook.office.net/owa/weshah@bau.edu.jo/service.svc/s/GetFileAttachment?id=AAMkAGY0YjNiY2FhLTljZmUtNDc5MC05MDczLWZjMTJkMWJjZWY0YQBGAAAAAADPt%2Fexb1OkTYXEhYG6TsbOBwC6qWk6nvQ%2FR4RBIh2%2FZOEdAAAAAAEMAAC6qWk6nvQ%2FR4RBIh2%2FZOEdAAKO0SvfAAABEgAQAJM8zfdGnzBKv8DZqDGuXp0%3D&amp;X-OWA-CANARY=QECN-fKXYU-sLLWAUM1pjiDuxwLwI9YYK4iABrtJ_D-rxHrjIvI2RRzBb4Z-XclEk4FQFzdCz8w.&amp;token=eyJhbGciOiJSUzI1NiIsImtpZCI6IjA2MDBGOUY2NzQ2MjA3MzdFNzM0MDRFMjg3QzQ1QTgxOENCN0NFQjgiLCJ4NXQiOiJCZ0Q1OW5SaUJ6Zm5OQVRpaDhSYWdZeTN6cmciLCJ0eXAiOiJKV1QifQ.eyJ2ZXIiOiJFeGNoYW5nZS5DYWxsYmFjay5WMSIsImFwcGN0eHNlbmRlciI6Ik93YURvd25sb2FkQGM3MTQyNTMxLWRkNjgtNGE2Zi1iMDM2LTAzOWVjNTJkNmJkMSIsImFwcGN0eCI6IntcIm1zZXhjaHByb3RcIjpcIm93YVwiLFwicHJpbWFyeXNpZFwiOlwiUy0xLTUtMjEtMzg5MjM0MTIwNi0zODczODgyNDA2LTQ5MDgwMjg4NS0xMDQ5NDk4MVwiLFwicHVpZFwiOlwiMTE1Mzc2NTkzMjA0NDU3ODgyMFwiLFwib2lkXCI6XCJjOGQ2M2Y4Yy01OThmLTQ0ZDMtYTU5MC1jZmQ0OWUzYzE2ODVcIixcInNjb3BlXCI6XCJPd2FEb3dubG9hZFwifSIsIm5iZiI6MTUzNzk5NDI2NCwiZXhwIjoxNTM3OTk0ODY0LCJpc3MiOiIwMDAwMDAwMi0wMDAwLTBmZjEtY2UwMC0wMDAwMDAwMDAwMDBAYzcxNDI1MzEtZGQ2OC00YTZmLWIwMzYtMDM5ZWM1MmQ2YmQxIiwiYXVkIjoiMDAwMDAwMDItMDAwMC0wZmYxLWNlMDAtMDAwMDAwMDAwMDAwL2F0dGFjaG1lbnQub3V0bG9vay5vZmZpY2UubmV0QGM3MTQyNTMxLWRkNjgtNGE2Zi1iMDM2LTAzOWVjNTJkNmJkMSJ9.Ad_JOdPyWiV_3cEVedMzXRWbReCUCyOZiH_W9jiksVdJ9i32VQzpjc2bsAL8RU_RGkS53L5ec3u4XJhQXh3JgBByuPZZXuYZwNliL5r2BM8kd4OKeP2rZ0Cq2TZ4PZrSzw3JrXebcrBPxv2Dih-q-ekG-9c4r25eQAIS5JKCbZ04PllbkCAGZRRQDW_maDYn8LNFkOEn4nizxI2CC7ICKcaaKu6hutHFuUAFq9herxx5xOBN7QOY4vw0NOHcvBplVpbmgDtPZQrghH8CS8MCsgZHd5U8kR5QRLQBhcmw6W3fevXqajBjIjkW9-pjHRSkpNXzxbPjTAppr84gZs3o7g&amp;owa=outlook.office.com&amp;isImagePreview=True">
            <a:extLst>
              <a:ext uri="{FF2B5EF4-FFF2-40B4-BE49-F238E27FC236}">
                <a16:creationId xmlns:a16="http://schemas.microsoft.com/office/drawing/2014/main" id="{59C74D9F-723E-43E1-B812-AE81171154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" y="3933056"/>
            <a:ext cx="4176464" cy="24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.outlook.office.net/owa/weshah@bau.edu.jo/service.svc/s/GetFileAttachment?id=AAMkAGY0YjNiY2FhLTljZmUtNDc5MC05MDczLWZjMTJkMWJjZWY0YQBGAAAAAADPt%2Fexb1OkTYXEhYG6TsbOBwC6qWk6nvQ%2FR4RBIh2%2FZOEdAAAAAAEMAAC6qWk6nvQ%2FR4RBIh2%2FZOEdAAKO0SvfAAABEgAQACZORMIdpB5Ci%2FM7KYETilU%3D&amp;X-OWA-CANARY=QECN-fKXYU-sLLWAUM1pjiDuxwLwI9YYK4iABrtJ_D-rxHrjIvI2RRzBb4Z-XclEk4FQFzdCz8w.&amp;token=eyJhbGciOiJSUzI1NiIsImtpZCI6IjA2MDBGOUY2NzQ2MjA3MzdFNzM0MDRFMjg3QzQ1QTgxOENCN0NFQjgiLCJ4NXQiOiJCZ0Q1OW5SaUJ6Zm5OQVRpaDhSYWdZeTN6cmciLCJ0eXAiOiJKV1QifQ.eyJ2ZXIiOiJFeGNoYW5nZS5DYWxsYmFjay5WMSIsImFwcGN0eHNlbmRlciI6Ik93YURvd25sb2FkQGM3MTQyNTMxLWRkNjgtNGE2Zi1iMDM2LTAzOWVjNTJkNmJkMSIsImFwcGN0eCI6IntcIm1zZXhjaHByb3RcIjpcIm93YVwiLFwicHJpbWFyeXNpZFwiOlwiUy0xLTUtMjEtMzg5MjM0MTIwNi0zODczODgyNDA2LTQ5MDgwMjg4NS0xMDQ5NDk4MVwiLFwicHVpZFwiOlwiMTE1Mzc2NTkzMjA0NDU3ODgyMFwiLFwib2lkXCI6XCJjOGQ2M2Y4Yy01OThmLTQ0ZDMtYTU5MC1jZmQ0OWUzYzE2ODVcIixcInNjb3BlXCI6XCJPd2FEb3dubG9hZFwifSIsIm5iZiI6MTUzNzk5NDI2NCwiZXhwIjoxNTM3OTk0ODY0LCJpc3MiOiIwMDAwMDAwMi0wMDAwLTBmZjEtY2UwMC0wMDAwMDAwMDAwMDBAYzcxNDI1MzEtZGQ2OC00YTZmLWIwMzYtMDM5ZWM1MmQ2YmQxIiwiYXVkIjoiMDAwMDAwMDItMDAwMC0wZmYxLWNlMDAtMDAwMDAwMDAwMDAwL2F0dGFjaG1lbnQub3V0bG9vay5vZmZpY2UubmV0QGM3MTQyNTMxLWRkNjgtNGE2Zi1iMDM2LTAzOWVjNTJkNmJkMSJ9.Ad_JOdPyWiV_3cEVedMzXRWbReCUCyOZiH_W9jiksVdJ9i32VQzpjc2bsAL8RU_RGkS53L5ec3u4XJhQXh3JgBByuPZZXuYZwNliL5r2BM8kd4OKeP2rZ0Cq2TZ4PZrSzw3JrXebcrBPxv2Dih-q-ekG-9c4r25eQAIS5JKCbZ04PllbkCAGZRRQDW_maDYn8LNFkOEn4nizxI2CC7ICKcaaKu6hutHFuUAFq9herxx5xOBN7QOY4vw0NOHcvBplVpbmgDtPZQrghH8CS8MCsgZHd5U8kR5QRLQBhcmw6W3fevXqajBjIjkW9-pjHRSkpNXzxbPjTAppr84gZs3o7g&amp;owa=outlook.office.com&amp;isImagePreview=True">
            <a:extLst>
              <a:ext uri="{FF2B5EF4-FFF2-40B4-BE49-F238E27FC236}">
                <a16:creationId xmlns:a16="http://schemas.microsoft.com/office/drawing/2014/main" id="{B3FAEFFB-9476-4046-9B4F-F2942904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88131"/>
            <a:ext cx="3851920" cy="246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achment.outlook.office.net/owa/weshah@bau.edu.jo/service.svc/s/GetFileAttachment?id=AAMkAGY0YjNiY2FhLTljZmUtNDc5MC05MDczLWZjMTJkMWJjZWY0YQBGAAAAAADPt%2Fexb1OkTYXEhYG6TsbOBwC6qWk6nvQ%2FR4RBIh2%2FZOEdAAAAAAEMAAC6qWk6nvQ%2FR4RBIh2%2FZOEdAAKO0SvfAAABEgAQACDN0hsqirtIg4wuYamHLsY%3D&amp;X-OWA-CANARY=QECN-fKXYU-sLLWAUM1pjiDuxwLwI9YYK4iABrtJ_D-rxHrjIvI2RRzBb4Z-XclEk4FQFzdCz8w.&amp;token=eyJhbGciOiJSUzI1NiIsImtpZCI6IjA2MDBGOUY2NzQ2MjA3MzdFNzM0MDRFMjg3QzQ1QTgxOENCN0NFQjgiLCJ4NXQiOiJCZ0Q1OW5SaUJ6Zm5OQVRpaDhSYWdZeTN6cmciLCJ0eXAiOiJKV1QifQ.eyJ2ZXIiOiJFeGNoYW5nZS5DYWxsYmFjay5WMSIsImFwcGN0eHNlbmRlciI6Ik93YURvd25sb2FkQGM3MTQyNTMxLWRkNjgtNGE2Zi1iMDM2LTAzOWVjNTJkNmJkMSIsImFwcGN0eCI6IntcIm1zZXhjaHByb3RcIjpcIm93YVwiLFwicHJpbWFyeXNpZFwiOlwiUy0xLTUtMjEtMzg5MjM0MTIwNi0zODczODgyNDA2LTQ5MDgwMjg4NS0xMDQ5NDk4MVwiLFwicHVpZFwiOlwiMTE1Mzc2NTkzMjA0NDU3ODgyMFwiLFwib2lkXCI6XCJjOGQ2M2Y4Yy01OThmLTQ0ZDMtYTU5MC1jZmQ0OWUzYzE2ODVcIixcInNjb3BlXCI6XCJPd2FEb3dubG9hZFwifSIsIm5iZiI6MTUzNzk5NDI2NCwiZXhwIjoxNTM3OTk0ODY0LCJpc3MiOiIwMDAwMDAwMi0wMDAwLTBmZjEtY2UwMC0wMDAwMDAwMDAwMDBAYzcxNDI1MzEtZGQ2OC00YTZmLWIwMzYtMDM5ZWM1MmQ2YmQxIiwiYXVkIjoiMDAwMDAwMDItMDAwMC0wZmYxLWNlMDAtMDAwMDAwMDAwMDAwL2F0dGFjaG1lbnQub3V0bG9vay5vZmZpY2UubmV0QGM3MTQyNTMxLWRkNjgtNGE2Zi1iMDM2LTAzOWVjNTJkNmJkMSJ9.Ad_JOdPyWiV_3cEVedMzXRWbReCUCyOZiH_W9jiksVdJ9i32VQzpjc2bsAL8RU_RGkS53L5ec3u4XJhQXh3JgBByuPZZXuYZwNliL5r2BM8kd4OKeP2rZ0Cq2TZ4PZrSzw3JrXebcrBPxv2Dih-q-ekG-9c4r25eQAIS5JKCbZ04PllbkCAGZRRQDW_maDYn8LNFkOEn4nizxI2CC7ICKcaaKu6hutHFuUAFq9herxx5xOBN7QOY4vw0NOHcvBplVpbmgDtPZQrghH8CS8MCsgZHd5U8kR5QRLQBhcmw6W3fevXqajBjIjkW9-pjHRSkpNXzxbPjTAppr84gZs3o7g&amp;owa=outlook.office.com&amp;isImagePreview=True">
            <a:extLst>
              <a:ext uri="{FF2B5EF4-FFF2-40B4-BE49-F238E27FC236}">
                <a16:creationId xmlns:a16="http://schemas.microsoft.com/office/drawing/2014/main" id="{2BA0F09D-48F0-4F6A-B9C6-2222A418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73" y="1235260"/>
            <a:ext cx="3851920" cy="26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2400" cy="792088"/>
          </a:xfrm>
        </p:spPr>
        <p:txBody>
          <a:bodyPr/>
          <a:lstStyle/>
          <a:p>
            <a:r>
              <a:rPr lang="en-US" b="1" dirty="0"/>
              <a:t>Development WP: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33156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More than 6 </a:t>
            </a:r>
            <a:r>
              <a:rPr lang="en-US" u="sng" dirty="0"/>
              <a:t>training</a:t>
            </a:r>
            <a:r>
              <a:rPr lang="en-US" dirty="0"/>
              <a:t> topics were selected for training </a:t>
            </a:r>
            <a:r>
              <a:rPr lang="en-US" u="sng" dirty="0"/>
              <a:t>students</a:t>
            </a:r>
            <a:r>
              <a:rPr lang="en-US" dirty="0"/>
              <a:t>, each performed many times for different students by </a:t>
            </a:r>
            <a:r>
              <a:rPr lang="en-US" u="sng" dirty="0"/>
              <a:t>BAU trainers</a:t>
            </a:r>
            <a:r>
              <a:rPr lang="en-US" dirty="0"/>
              <a:t>, number of trained students reached about </a:t>
            </a:r>
            <a:r>
              <a:rPr lang="en-US" u="sng" dirty="0"/>
              <a:t>240</a:t>
            </a:r>
            <a:endParaRPr lang="en-US" dirty="0"/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https://www.bau.edu.jo/conference/vtc/Training%20materials.html</a:t>
            </a:r>
            <a:endParaRPr lang="de-DE" dirty="0"/>
          </a:p>
        </p:txBody>
      </p:sp>
      <p:pic>
        <p:nvPicPr>
          <p:cNvPr id="4" name="Picture 3" descr="D:\VTC\logo-BAU.jpg">
            <a:extLst>
              <a:ext uri="{FF2B5EF4-FFF2-40B4-BE49-F238E27FC236}">
                <a16:creationId xmlns:a16="http://schemas.microsoft.com/office/drawing/2014/main" id="{EF557C30-5B90-4E6C-8491-8EB2F0EA49D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155" y="16827"/>
            <a:ext cx="1075690" cy="11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0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training topics: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Skills and Self Management, </a:t>
            </a:r>
          </a:p>
          <a:p>
            <a:r>
              <a:rPr lang="en-US" dirty="0"/>
              <a:t>Writing a cv and preparing for a job interview, </a:t>
            </a:r>
          </a:p>
          <a:p>
            <a:r>
              <a:rPr lang="en-US" dirty="0"/>
              <a:t>E-learning, E-marketing (1&amp;2), </a:t>
            </a:r>
          </a:p>
          <a:p>
            <a:r>
              <a:rPr lang="en-US" dirty="0"/>
              <a:t>Robotics &amp; embedded systems and </a:t>
            </a:r>
          </a:p>
          <a:p>
            <a:r>
              <a:rPr lang="en-US" dirty="0"/>
              <a:t>Digital Educational Package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training by local trainers</a:t>
            </a:r>
          </a:p>
        </p:txBody>
      </p:sp>
      <p:pic>
        <p:nvPicPr>
          <p:cNvPr id="4" name="Content Placeholder 3" descr="D:\VTC\training and activities\1st year activities\Communication skills and self management\photos.commun. skills &amp; self manag\IMG-20170401-WA00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00174"/>
            <a:ext cx="54864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2400" cy="792088"/>
          </a:xfrm>
        </p:spPr>
        <p:txBody>
          <a:bodyPr/>
          <a:lstStyle/>
          <a:p>
            <a:r>
              <a:rPr lang="en-US" b="1" dirty="0"/>
              <a:t>Development WP: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16832"/>
            <a:ext cx="7772400" cy="433156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Two </a:t>
            </a:r>
            <a:r>
              <a:rPr lang="en-US" u="sng" dirty="0"/>
              <a:t>training</a:t>
            </a:r>
            <a:r>
              <a:rPr lang="en-US" dirty="0"/>
              <a:t> topics were conducted for </a:t>
            </a:r>
            <a:r>
              <a:rPr lang="en-US" u="sng" dirty="0"/>
              <a:t>teachers</a:t>
            </a:r>
            <a:r>
              <a:rPr lang="en-US" dirty="0"/>
              <a:t> by </a:t>
            </a:r>
            <a:r>
              <a:rPr lang="en-US" u="sng" dirty="0"/>
              <a:t>BAU trainers</a:t>
            </a:r>
            <a:r>
              <a:rPr lang="en-US" dirty="0"/>
              <a:t>, also each performed many times, and numbers of participants were about </a:t>
            </a:r>
            <a:r>
              <a:rPr lang="en-US" u="sng" dirty="0"/>
              <a:t>155</a:t>
            </a:r>
            <a:r>
              <a:rPr lang="en-US" dirty="0"/>
              <a:t> </a:t>
            </a:r>
          </a:p>
          <a:p>
            <a:r>
              <a:rPr lang="en-US" dirty="0"/>
              <a:t>The topics were: E-learning and Digital Educational Package</a:t>
            </a:r>
          </a:p>
          <a:p>
            <a:pPr marL="0" indent="0">
              <a:buNone/>
            </a:pPr>
            <a:endParaRPr lang="de-DE" dirty="0">
              <a:hlinkClick r:id="rId2"/>
            </a:endParaRP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https://www.bau.edu.jo/conference/vtc/Training%20materials.html</a:t>
            </a:r>
            <a:endParaRPr lang="de-DE" dirty="0"/>
          </a:p>
        </p:txBody>
      </p:sp>
      <p:pic>
        <p:nvPicPr>
          <p:cNvPr id="4" name="Picture 3" descr="D:\VTC\logo-BAU.jpg">
            <a:extLst>
              <a:ext uri="{FF2B5EF4-FFF2-40B4-BE49-F238E27FC236}">
                <a16:creationId xmlns:a16="http://schemas.microsoft.com/office/drawing/2014/main" id="{EF557C30-5B90-4E6C-8491-8EB2F0EA49D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155" y="16827"/>
            <a:ext cx="1075690" cy="11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0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Teachers &amp; students by local trainers</a:t>
            </a:r>
          </a:p>
        </p:txBody>
      </p:sp>
      <p:pic>
        <p:nvPicPr>
          <p:cNvPr id="4" name="Content Placeholder 3" descr="D:\VTC\training and activities\1st year activities\Digital Educational Package\photos\IMG_69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8092"/>
            <a:ext cx="5943600" cy="396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2400" cy="64043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Four </a:t>
            </a:r>
            <a:r>
              <a:rPr lang="en-US" u="sng" dirty="0"/>
              <a:t>trainings</a:t>
            </a:r>
            <a:r>
              <a:rPr lang="en-US" dirty="0"/>
              <a:t> were performed locally by </a:t>
            </a:r>
            <a:r>
              <a:rPr lang="en-US" u="sng" dirty="0"/>
              <a:t>EU trainers</a:t>
            </a:r>
            <a:r>
              <a:rPr lang="en-US" dirty="0"/>
              <a:t> and the numbers of participants of </a:t>
            </a:r>
            <a:r>
              <a:rPr lang="en-US" u="sng" dirty="0"/>
              <a:t>staff</a:t>
            </a:r>
            <a:r>
              <a:rPr lang="en-US" dirty="0"/>
              <a:t> were about </a:t>
            </a:r>
            <a:r>
              <a:rPr lang="en-US" u="sng" dirty="0"/>
              <a:t>75</a:t>
            </a:r>
            <a:r>
              <a:rPr lang="en-US" dirty="0"/>
              <a:t> and of </a:t>
            </a:r>
            <a:r>
              <a:rPr lang="en-US" u="sng" dirty="0"/>
              <a:t>students</a:t>
            </a:r>
            <a:r>
              <a:rPr lang="en-US" dirty="0"/>
              <a:t> were about </a:t>
            </a:r>
            <a:r>
              <a:rPr lang="en-US" u="sng" dirty="0"/>
              <a:t>240</a:t>
            </a:r>
            <a:endParaRPr lang="en-US" dirty="0"/>
          </a:p>
          <a:p>
            <a:r>
              <a:rPr lang="en-US" dirty="0"/>
              <a:t>The topics are: History, Heritage and Development: The Touristic Activity, Sales and Marketing Skills: Strategy and Tactics and Customer Essential Elements of a Customer Management Approach</a:t>
            </a:r>
            <a:endParaRPr lang="de-DE" dirty="0"/>
          </a:p>
        </p:txBody>
      </p:sp>
      <p:pic>
        <p:nvPicPr>
          <p:cNvPr id="4" name="Picture 3" descr="D:\VTC\logo-BAU.jpg">
            <a:extLst>
              <a:ext uri="{FF2B5EF4-FFF2-40B4-BE49-F238E27FC236}">
                <a16:creationId xmlns:a16="http://schemas.microsoft.com/office/drawing/2014/main" id="{98A187CD-9359-4A88-91C4-5D058225535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155" y="169227"/>
            <a:ext cx="1075690" cy="118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7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19D35DB978B428CC40D134C5A1762" ma:contentTypeVersion="0" ma:contentTypeDescription="Create a new document." ma:contentTypeScope="" ma:versionID="4b76e18198c46f7f5701a7da3ca1fb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AE6D8B-7E1F-450E-8EEF-89C312D71671}"/>
</file>

<file path=customXml/itemProps2.xml><?xml version="1.0" encoding="utf-8"?>
<ds:datastoreItem xmlns:ds="http://schemas.openxmlformats.org/officeDocument/2006/customXml" ds:itemID="{C2621017-5002-4ED2-BD96-6F20BDF13A46}"/>
</file>

<file path=customXml/itemProps3.xml><?xml version="1.0" encoding="utf-8"?>
<ds:datastoreItem xmlns:ds="http://schemas.openxmlformats.org/officeDocument/2006/customXml" ds:itemID="{6159E62F-0DF3-4497-A2D2-60AF6E32413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Bildschirmpräsentation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Verdana</vt:lpstr>
      <vt:lpstr>Blank Presentation</vt:lpstr>
      <vt:lpstr>ERASMUS+ PROGRAMME Erasmus+ - Key Action 2 Capacity Building in the Field of Higher Education  </vt:lpstr>
      <vt:lpstr>Preparation WP: </vt:lpstr>
      <vt:lpstr>Implementing the center  Aug, 2016</vt:lpstr>
      <vt:lpstr>Development WP: </vt:lpstr>
      <vt:lpstr>The training topics:</vt:lpstr>
      <vt:lpstr>Students training by local trainers</vt:lpstr>
      <vt:lpstr>Development WP: </vt:lpstr>
      <vt:lpstr>For Teachers &amp; students by local trainers</vt:lpstr>
      <vt:lpstr>PowerPoint-Präsentation</vt:lpstr>
      <vt:lpstr>By EU trainers</vt:lpstr>
      <vt:lpstr>Three training were performed in EU and the numbers of participants of BAU staff The topics are:</vt:lpstr>
      <vt:lpstr>PowerPoint-Präsentation</vt:lpstr>
      <vt:lpstr>The forth topic are:</vt:lpstr>
      <vt:lpstr>PowerPoint-Präsentation</vt:lpstr>
      <vt:lpstr>PowerPoint-Präsentation</vt:lpstr>
      <vt:lpstr>Dissemination</vt:lpstr>
    </vt:vector>
  </TitlesOfParts>
  <Company>University of Brighton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Services</dc:creator>
  <cp:lastModifiedBy>Alex</cp:lastModifiedBy>
  <cp:revision>110</cp:revision>
  <cp:lastPrinted>2007-06-27T16:18:00Z</cp:lastPrinted>
  <dcterms:created xsi:type="dcterms:W3CDTF">2010-12-15T15:59:42Z</dcterms:created>
  <dcterms:modified xsi:type="dcterms:W3CDTF">2018-10-01T11:04:07Z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0x01010066219D35DB978B428CC40D134C5A1762</vt:lpwstr>
  </property>
</Properties>
</file>